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41"/>
  </p:notesMasterIdLst>
  <p:sldIdLst>
    <p:sldId id="256" r:id="rId5"/>
    <p:sldId id="289" r:id="rId6"/>
    <p:sldId id="296" r:id="rId7"/>
    <p:sldId id="321" r:id="rId8"/>
    <p:sldId id="291" r:id="rId9"/>
    <p:sldId id="322" r:id="rId10"/>
    <p:sldId id="315" r:id="rId11"/>
    <p:sldId id="316" r:id="rId12"/>
    <p:sldId id="323" r:id="rId13"/>
    <p:sldId id="324" r:id="rId14"/>
    <p:sldId id="1712" r:id="rId15"/>
    <p:sldId id="325" r:id="rId16"/>
    <p:sldId id="1713" r:id="rId17"/>
    <p:sldId id="1714" r:id="rId18"/>
    <p:sldId id="1717" r:id="rId19"/>
    <p:sldId id="1718" r:id="rId20"/>
    <p:sldId id="317" r:id="rId21"/>
    <p:sldId id="1715" r:id="rId22"/>
    <p:sldId id="1722" r:id="rId23"/>
    <p:sldId id="1721" r:id="rId24"/>
    <p:sldId id="319" r:id="rId25"/>
    <p:sldId id="1719" r:id="rId26"/>
    <p:sldId id="1720" r:id="rId27"/>
    <p:sldId id="1723" r:id="rId28"/>
    <p:sldId id="1724" r:id="rId29"/>
    <p:sldId id="1725" r:id="rId30"/>
    <p:sldId id="1726" r:id="rId31"/>
    <p:sldId id="1727" r:id="rId32"/>
    <p:sldId id="1728" r:id="rId33"/>
    <p:sldId id="1729" r:id="rId34"/>
    <p:sldId id="287" r:id="rId35"/>
    <p:sldId id="305" r:id="rId36"/>
    <p:sldId id="1730" r:id="rId37"/>
    <p:sldId id="1731" r:id="rId38"/>
    <p:sldId id="1733" r:id="rId39"/>
    <p:sldId id="173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F53D3-8292-4053-A904-FB2B4DD0B100}" v="109" dt="2023-11-28T13:59:54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80668" autoAdjust="0"/>
  </p:normalViewPr>
  <p:slideViewPr>
    <p:cSldViewPr snapToGrid="0">
      <p:cViewPr varScale="1">
        <p:scale>
          <a:sx n="66" d="100"/>
          <a:sy n="66" d="100"/>
        </p:scale>
        <p:origin x="1027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6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12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27.emf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svg"/><Relationship Id="rId19" Type="http://schemas.openxmlformats.org/officeDocument/2006/relationships/image" Target="../media/image48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svg"/><Relationship Id="rId18" Type="http://schemas.openxmlformats.org/officeDocument/2006/relationships/image" Target="../media/image27.emf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3.svg"/><Relationship Id="rId9" Type="http://schemas.openxmlformats.org/officeDocument/2006/relationships/image" Target="../media/image40.png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5829" y="1190569"/>
            <a:ext cx="8083563" cy="1542351"/>
          </a:xfrm>
        </p:spPr>
        <p:txBody>
          <a:bodyPr>
            <a:normAutofit/>
          </a:bodyPr>
          <a:lstStyle/>
          <a:p>
            <a:r>
              <a:rPr lang="en-GB" sz="4400" dirty="0"/>
              <a:t>BY THE POWER OF ANALYTICS ENGINEERING!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222E3-11C4-662E-4446-F80E972CA723}"/>
              </a:ext>
            </a:extLst>
          </p:cNvPr>
          <p:cNvSpPr txBox="1"/>
          <p:nvPr/>
        </p:nvSpPr>
        <p:spPr>
          <a:xfrm>
            <a:off x="4827043" y="4860478"/>
            <a:ext cx="269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+mj-lt"/>
              </a:rPr>
              <a:t>Johnny Winter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E2444-716B-9B64-DD4B-6110B498FF26}"/>
              </a:ext>
            </a:extLst>
          </p:cNvPr>
          <p:cNvSpPr txBox="1">
            <a:spLocks/>
          </p:cNvSpPr>
          <p:nvPr/>
        </p:nvSpPr>
        <p:spPr>
          <a:xfrm>
            <a:off x="3092243" y="3010778"/>
            <a:ext cx="6007516" cy="132556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896386" rtl="0" eaLnBrk="1" latinLnBrk="0" hangingPunct="1"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ANALYTICS ENGINEERING </a:t>
            </a:r>
          </a:p>
          <a:p>
            <a:r>
              <a:rPr lang="en-GB" sz="3200" dirty="0"/>
              <a:t>for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243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0B1F-8C01-9679-171D-EDBB345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43" y="97060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Technology changes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95B-9D44-A384-7E7E-E7740D2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2C47-43E8-0ECF-2755-5A8FC335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1174075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9. Analytics is code:</a:t>
            </a:r>
          </a:p>
          <a:p>
            <a:r>
              <a:rPr lang="en-GB" sz="1600" dirty="0"/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dirty="0"/>
          </a:p>
          <a:p>
            <a:r>
              <a:rPr lang="en-GB" sz="1600" dirty="0"/>
              <a:t>11. Make it reproducible:</a:t>
            </a:r>
          </a:p>
          <a:p>
            <a:r>
              <a:rPr lang="en-GB" sz="1600" dirty="0"/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dirty="0"/>
          </a:p>
          <a:p>
            <a:r>
              <a:rPr lang="en-GB" sz="1600" dirty="0"/>
              <a:t>15. Quality is paramount:</a:t>
            </a:r>
          </a:p>
          <a:p>
            <a:r>
              <a:rPr lang="en-GB" sz="1600" dirty="0"/>
              <a:t>Analytic pipelines should be built with a foundation capable of automated detection of abnormalities (</a:t>
            </a:r>
            <a:r>
              <a:rPr lang="en-GB" sz="1600" dirty="0" err="1"/>
              <a:t>jidoka</a:t>
            </a:r>
            <a:r>
              <a:rPr lang="en-GB" sz="1600" dirty="0"/>
              <a:t>) and security issues in code, configuration, and data, and should provide continuous feedback to operators for error avoidance (</a:t>
            </a:r>
            <a:r>
              <a:rPr lang="en-GB" sz="1600" dirty="0" err="1"/>
              <a:t>poka</a:t>
            </a:r>
            <a:r>
              <a:rPr lang="en-GB" sz="1600" dirty="0"/>
              <a:t> yoke).</a:t>
            </a:r>
          </a:p>
          <a:p>
            <a:endParaRPr lang="en-GB" sz="1600" dirty="0"/>
          </a:p>
          <a:p>
            <a:r>
              <a:rPr lang="en-GB" sz="1600" dirty="0"/>
              <a:t>17. Reuse:</a:t>
            </a:r>
          </a:p>
          <a:p>
            <a:r>
              <a:rPr lang="en-GB" sz="1600" dirty="0"/>
              <a:t>We believe a foundational aspect of analytic insight manufacturing efficiency is to avoid the repetition of previous work by the individual or team.</a:t>
            </a:r>
          </a:p>
          <a:p>
            <a:endParaRPr lang="en-GB" sz="1600" dirty="0"/>
          </a:p>
          <a:p>
            <a:r>
              <a:rPr lang="en-GB" sz="1600" dirty="0"/>
              <a:t>18. Improve cycle times:</a:t>
            </a:r>
          </a:p>
          <a:p>
            <a:r>
              <a:rPr lang="en-GB" sz="1600" dirty="0"/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https://dataopsmanifesto.org/en/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CB4F6-DB28-7DC6-4807-9A117F48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8766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5F0541-6E41-83A9-425E-E60E4370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pbiMCR</a:t>
            </a:r>
            <a:r>
              <a:rPr lang="en-GB" dirty="0"/>
              <a:t> in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A3CEF2-56E1-8D2A-C320-FCA5E71EA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61" y="383174"/>
            <a:ext cx="4197739" cy="236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28ED8F-6343-5EA4-D865-5519E08B5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815612"/>
              </p:ext>
            </p:extLst>
          </p:nvPr>
        </p:nvGraphicFramePr>
        <p:xfrm>
          <a:off x="1850400" y="3153600"/>
          <a:ext cx="7999199" cy="3023366"/>
        </p:xfrm>
        <a:graphic>
          <a:graphicData uri="http://schemas.openxmlformats.org/drawingml/2006/table">
            <a:tbl>
              <a:tblPr/>
              <a:tblGrid>
                <a:gridCol w="1548826">
                  <a:extLst>
                    <a:ext uri="{9D8B030D-6E8A-4147-A177-3AD203B41FA5}">
                      <a16:colId xmlns:a16="http://schemas.microsoft.com/office/drawing/2014/main" val="2199705873"/>
                    </a:ext>
                  </a:extLst>
                </a:gridCol>
                <a:gridCol w="1670880">
                  <a:extLst>
                    <a:ext uri="{9D8B030D-6E8A-4147-A177-3AD203B41FA5}">
                      <a16:colId xmlns:a16="http://schemas.microsoft.com/office/drawing/2014/main" val="2254438259"/>
                    </a:ext>
                  </a:extLst>
                </a:gridCol>
                <a:gridCol w="1960668">
                  <a:extLst>
                    <a:ext uri="{9D8B030D-6E8A-4147-A177-3AD203B41FA5}">
                      <a16:colId xmlns:a16="http://schemas.microsoft.com/office/drawing/2014/main" val="1072344095"/>
                    </a:ext>
                  </a:extLst>
                </a:gridCol>
                <a:gridCol w="2818825">
                  <a:extLst>
                    <a:ext uri="{9D8B030D-6E8A-4147-A177-3AD203B41FA5}">
                      <a16:colId xmlns:a16="http://schemas.microsoft.com/office/drawing/2014/main" val="2103475375"/>
                    </a:ext>
                  </a:extLst>
                </a:gridCol>
              </a:tblGrid>
              <a:tr h="3100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Month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Venue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b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Speaker1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600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Speaker2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923885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Ian Pike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Chris Webb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534556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Matt Lakin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Andy Cutler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97738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552664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Laura Graham-Brown 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Claire Edgson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38548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May-24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Eagle Labs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Brian Bønk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Damien Jones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83062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Jun-24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Tabular Editor Takeover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Tabular Editor Takeover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826832"/>
                  </a:ext>
                </a:extLst>
              </a:tr>
              <a:tr h="38761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Jul-24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GB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Ben Howard</a:t>
                      </a: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Antony </a:t>
                      </a:r>
                      <a:r>
                        <a:rPr lang="en-GB" sz="14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Catella</a:t>
                      </a:r>
                      <a:endParaRPr lang="en-GB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741" marR="4741" marT="0" marB="0" anchor="b">
                    <a:lnL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63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ilsworth, We Need You! - Nailsworth Online">
            <a:extLst>
              <a:ext uri="{FF2B5EF4-FFF2-40B4-BE49-F238E27FC236}">
                <a16:creationId xmlns:a16="http://schemas.microsoft.com/office/drawing/2014/main" id="{4C56FBAE-185F-4130-69C0-5393E2C7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0" y="76095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0C686-2F64-DF1A-2BFC-F1EF37FAD2D8}"/>
              </a:ext>
            </a:extLst>
          </p:cNvPr>
          <p:cNvSpPr txBox="1"/>
          <p:nvPr/>
        </p:nvSpPr>
        <p:spPr>
          <a:xfrm>
            <a:off x="5201250" y="659011"/>
            <a:ext cx="5335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45 minute sessions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Lightning Talk format? ⚡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Fresh Ideas? 💡</a:t>
            </a:r>
          </a:p>
          <a:p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If interested contact Johnny:</a:t>
            </a:r>
          </a:p>
          <a:p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johnny@greyskullanalytics.com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13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67D5-8F48-946E-F727-87ECCB85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blue and black poster with text and images&#10;&#10;Description automatically generated">
            <a:extLst>
              <a:ext uri="{FF2B5EF4-FFF2-40B4-BE49-F238E27FC236}">
                <a16:creationId xmlns:a16="http://schemas.microsoft.com/office/drawing/2014/main" id="{776D8DA3-2755-03D6-F5B0-40B27977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B0BA-4433-0220-B5A9-84244268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Pizza and beer time!</a:t>
            </a:r>
          </a:p>
        </p:txBody>
      </p:sp>
      <p:pic>
        <p:nvPicPr>
          <p:cNvPr id="3074" name="Picture 2" descr="The Best Friends by Kristina Yefimova on Dribbble">
            <a:extLst>
              <a:ext uri="{FF2B5EF4-FFF2-40B4-BE49-F238E27FC236}">
                <a16:creationId xmlns:a16="http://schemas.microsoft.com/office/drawing/2014/main" id="{5D82E819-6236-D150-E2DE-40CEC8CD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01" y="1224679"/>
            <a:ext cx="5010294" cy="375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artoon skeleton eating pizza and drinking beer&#10;&#10;Description automatically generated">
            <a:extLst>
              <a:ext uri="{FF2B5EF4-FFF2-40B4-BE49-F238E27FC236}">
                <a16:creationId xmlns:a16="http://schemas.microsoft.com/office/drawing/2014/main" id="{D7D6E1C5-2018-246D-D6FC-0EF6B751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0" y="734400"/>
            <a:ext cx="4878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1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are we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12309-58F6-3772-2AD7-415BE2F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2748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EC2C0-9205-A11B-A18B-51D8538C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your fault!!!</a:t>
            </a:r>
          </a:p>
        </p:txBody>
      </p:sp>
      <p:pic>
        <p:nvPicPr>
          <p:cNvPr id="1026" name="Picture 2" descr="graphical user interface, chart, funnel chart">
            <a:extLst>
              <a:ext uri="{FF2B5EF4-FFF2-40B4-BE49-F238E27FC236}">
                <a16:creationId xmlns:a16="http://schemas.microsoft.com/office/drawing/2014/main" id="{5A5E3C70-A387-C9BA-0B32-7932257F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4" y="828158"/>
            <a:ext cx="9929610" cy="51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94" y="2416200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62" y="3752540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639</Words>
  <Application>Microsoft Office PowerPoint</Application>
  <PresentationFormat>Widescreen</PresentationFormat>
  <Paragraphs>193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Bebas Neue</vt:lpstr>
      <vt:lpstr>Calibri</vt:lpstr>
      <vt:lpstr>Segoe UI</vt:lpstr>
      <vt:lpstr>Segoe UI Light</vt:lpstr>
      <vt:lpstr>AA - Community Sessions</vt:lpstr>
      <vt:lpstr>BY THE POWER OF ANALYTICS ENGINEERING!</vt:lpstr>
      <vt:lpstr>Johnny winter (HE/HIM)</vt:lpstr>
      <vt:lpstr>PowerPoint Presentation</vt:lpstr>
      <vt:lpstr>agenda</vt:lpstr>
      <vt:lpstr>Why are we here?</vt:lpstr>
      <vt:lpstr>It’s your fault!!!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</vt:lpstr>
      <vt:lpstr>TABULAR EDITOR</vt:lpstr>
      <vt:lpstr>To the demo lair</vt:lpstr>
      <vt:lpstr>AZURE DEV OPS</vt:lpstr>
      <vt:lpstr>To the demo lair</vt:lpstr>
      <vt:lpstr>PowerPoint Presentation</vt:lpstr>
      <vt:lpstr>Questions?</vt:lpstr>
      <vt:lpstr>THANK YOU!</vt:lpstr>
      <vt:lpstr>pbiMCR in 2024</vt:lpstr>
      <vt:lpstr>PowerPoint Presentation</vt:lpstr>
      <vt:lpstr>PowerPoint Presentation</vt:lpstr>
      <vt:lpstr>Pizza and beer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9</cp:revision>
  <dcterms:created xsi:type="dcterms:W3CDTF">2022-10-08T09:42:49Z</dcterms:created>
  <dcterms:modified xsi:type="dcterms:W3CDTF">2023-11-30T16:26:19Z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